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94" r:id="rId3"/>
    <p:sldId id="301" r:id="rId4"/>
    <p:sldId id="302" r:id="rId5"/>
    <p:sldId id="260" r:id="rId6"/>
    <p:sldId id="307" r:id="rId7"/>
    <p:sldId id="309" r:id="rId8"/>
    <p:sldId id="330" r:id="rId9"/>
    <p:sldId id="329" r:id="rId10"/>
    <p:sldId id="322" r:id="rId11"/>
    <p:sldId id="265" r:id="rId12"/>
    <p:sldId id="311" r:id="rId13"/>
    <p:sldId id="264" r:id="rId14"/>
    <p:sldId id="321" r:id="rId15"/>
    <p:sldId id="319" r:id="rId16"/>
    <p:sldId id="308" r:id="rId17"/>
    <p:sldId id="324" r:id="rId18"/>
    <p:sldId id="326" r:id="rId19"/>
    <p:sldId id="317" r:id="rId20"/>
    <p:sldId id="327" r:id="rId21"/>
    <p:sldId id="325" r:id="rId22"/>
    <p:sldId id="289" r:id="rId23"/>
  </p:sldIdLst>
  <p:sldSz cx="9144000" cy="6858000" type="screen4x3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76" autoAdjust="0"/>
    <p:restoredTop sz="94660"/>
  </p:normalViewPr>
  <p:slideViewPr>
    <p:cSldViewPr>
      <p:cViewPr>
        <p:scale>
          <a:sx n="100" d="100"/>
          <a:sy n="100" d="100"/>
        </p:scale>
        <p:origin x="-208" y="7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72"/>
    </p:cViewPr>
  </p:sorter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1174C8E-FE12-4BCD-9D3F-D322E95294FA}" type="datetimeFigureOut">
              <a:rPr lang="de-DE" smtClean="0"/>
              <a:pPr/>
              <a:t>03.09.2016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180D7C15-3A97-4D6E-AC7D-CA85FF5833C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87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 userDrawn="1"/>
        </p:nvSpPr>
        <p:spPr bwMode="auto">
          <a:xfrm>
            <a:off x="4355976" y="4958308"/>
            <a:ext cx="4032448" cy="12241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60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</a:rPr>
              <a:t>IRATEC</a:t>
            </a:r>
            <a:r>
              <a:rPr kumimoji="0" lang="de-DE" sz="60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GmbH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251520" y="5966420"/>
            <a:ext cx="864096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Innovation 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  <a:sym typeface="Wingdings" pitchFamily="2" charset="2"/>
              </a:rPr>
              <a:t>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Research 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  <a:sym typeface="Wingdings" pitchFamily="2" charset="2"/>
              </a:rPr>
              <a:t>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Analysis 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  <a:sym typeface="Wingdings" pitchFamily="2" charset="2"/>
              </a:rPr>
              <a:t>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Technology 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  <a:sym typeface="Wingdings" pitchFamily="2" charset="2"/>
              </a:rPr>
              <a:t>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Education 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  <a:sym typeface="Wingdings" pitchFamily="2" charset="2"/>
              </a:rPr>
              <a:t>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Consulting</a:t>
            </a:r>
            <a:endParaRPr kumimoji="0" lang="de-DE" sz="1600" b="0" i="0" u="none" strike="noStrike" cap="none" spc="2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8" name="AutoShape 4"/>
          <p:cNvCxnSpPr>
            <a:cxnSpLocks noChangeShapeType="1"/>
          </p:cNvCxnSpPr>
          <p:nvPr userDrawn="1"/>
        </p:nvCxnSpPr>
        <p:spPr bwMode="auto">
          <a:xfrm>
            <a:off x="971600" y="5894412"/>
            <a:ext cx="7229326" cy="1588"/>
          </a:xfrm>
          <a:prstGeom prst="straightConnector1">
            <a:avLst/>
          </a:prstGeom>
          <a:noFill/>
          <a:ln w="19050">
            <a:solidFill>
              <a:srgbClr val="5A5A5A"/>
            </a:solidFill>
            <a:round/>
            <a:headEnd/>
            <a:tailEnd/>
          </a:ln>
        </p:spPr>
      </p:cxnSp>
      <p:cxnSp>
        <p:nvCxnSpPr>
          <p:cNvPr id="15" name="AutoShape 4"/>
          <p:cNvCxnSpPr>
            <a:cxnSpLocks noChangeShapeType="1"/>
          </p:cNvCxnSpPr>
          <p:nvPr userDrawn="1"/>
        </p:nvCxnSpPr>
        <p:spPr bwMode="auto">
          <a:xfrm>
            <a:off x="971600" y="5822404"/>
            <a:ext cx="7229326" cy="1588"/>
          </a:xfrm>
          <a:prstGeom prst="straightConnector1">
            <a:avLst/>
          </a:prstGeom>
          <a:noFill/>
          <a:ln w="19050">
            <a:solidFill>
              <a:srgbClr val="3399FF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99" y="4731221"/>
            <a:ext cx="7200801" cy="1362075"/>
          </a:xfrm>
        </p:spPr>
        <p:txBody>
          <a:bodyPr anchor="t"/>
          <a:lstStyle>
            <a:lvl1pPr algn="l">
              <a:defRPr sz="4000" b="1" cap="all" spc="100" baseline="0">
                <a:solidFill>
                  <a:srgbClr val="3399FF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1701552" cy="55376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fld id="{D47D4C49-B976-4C0B-A75B-0AF1D0C7D4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0" y="6165304"/>
            <a:ext cx="9144000" cy="1008112"/>
          </a:xfrm>
          <a:prstGeom prst="rect">
            <a:avLst/>
          </a:prstGeom>
          <a:solidFill>
            <a:schemeClr val="bg1">
              <a:lumMod val="6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 Box 2"/>
          <p:cNvSpPr txBox="1">
            <a:spLocks noChangeArrowheads="1"/>
          </p:cNvSpPr>
          <p:nvPr userDrawn="1"/>
        </p:nvSpPr>
        <p:spPr bwMode="auto">
          <a:xfrm>
            <a:off x="6055940" y="6228159"/>
            <a:ext cx="2476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</a:rPr>
              <a:t>IRATEC</a:t>
            </a:r>
            <a:r>
              <a:rPr kumimoji="0" lang="de-DE" sz="2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GmbH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557808"/>
            <a:ext cx="7200800" cy="1143000"/>
          </a:xfrm>
        </p:spPr>
        <p:txBody>
          <a:bodyPr>
            <a:noAutofit/>
          </a:bodyPr>
          <a:lstStyle>
            <a:lvl1pPr algn="l">
              <a:defRPr sz="4000" b="0" spc="0" baseline="0">
                <a:solidFill>
                  <a:srgbClr val="3399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772815"/>
            <a:ext cx="7200800" cy="3960441"/>
          </a:xfrm>
        </p:spPr>
        <p:txBody>
          <a:bodyPr>
            <a:noAutofit/>
          </a:bodyPr>
          <a:lstStyle>
            <a:lvl1pPr algn="just">
              <a:spcBef>
                <a:spcPts val="0"/>
              </a:spcBef>
              <a:buClr>
                <a:srgbClr val="3399FF"/>
              </a:buClr>
              <a:buFont typeface="Wingdings" pitchFamily="2" charset="2"/>
              <a:buNone/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3399FF"/>
              </a:buClr>
              <a:buFont typeface="Wingdings" pitchFamily="2" charset="2"/>
              <a:buChar char=""/>
              <a:defRPr/>
            </a:lvl2pPr>
            <a:lvl3pPr>
              <a:buClr>
                <a:srgbClr val="3399FF"/>
              </a:buClr>
              <a:buFont typeface="Wingdings" pitchFamily="2" charset="2"/>
              <a:buChar char=""/>
              <a:defRPr/>
            </a:lvl3pPr>
            <a:lvl4pPr>
              <a:buClr>
                <a:srgbClr val="3399FF"/>
              </a:buClr>
              <a:buFont typeface="Wingdings" pitchFamily="2" charset="2"/>
              <a:buChar char=""/>
              <a:defRPr/>
            </a:lvl4pPr>
            <a:lvl5pPr>
              <a:buClr>
                <a:srgbClr val="3399FF"/>
              </a:buClr>
              <a:buFont typeface="Wingdings" pitchFamily="2" charset="2"/>
              <a:buChar char=""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1701552" cy="55376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fld id="{D47D4C49-B976-4C0B-A75B-0AF1D0C7D4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6165304"/>
            <a:ext cx="9144000" cy="1224136"/>
          </a:xfrm>
          <a:prstGeom prst="rect">
            <a:avLst/>
          </a:prstGeom>
          <a:solidFill>
            <a:schemeClr val="bg1">
              <a:lumMod val="6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6055940" y="6228159"/>
            <a:ext cx="2476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</a:rPr>
              <a:t>IRATEC</a:t>
            </a:r>
            <a:r>
              <a:rPr kumimoji="0" lang="de-DE" sz="2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GmbH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73832"/>
            <a:ext cx="7272808" cy="1143000"/>
          </a:xfrm>
        </p:spPr>
        <p:txBody>
          <a:bodyPr>
            <a:noAutofit/>
          </a:bodyPr>
          <a:lstStyle>
            <a:lvl1pPr algn="l">
              <a:lnSpc>
                <a:spcPts val="4400"/>
              </a:lnSpc>
              <a:defRPr sz="4000" b="0" spc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972319" y="2420888"/>
            <a:ext cx="7200081" cy="3312368"/>
          </a:xfrm>
        </p:spPr>
        <p:txBody>
          <a:bodyPr lIns="0" tIns="0" rIns="0" bIns="0">
            <a:noAutofit/>
          </a:bodyPr>
          <a:lstStyle>
            <a:lvl1pPr marL="536575" indent="-5365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3399FF"/>
              </a:buClr>
              <a:buSzPct val="100000"/>
              <a:buFont typeface="Wingdings" pitchFamily="2" charset="2"/>
              <a:buChar char=""/>
              <a:defRPr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533400" indent="-533400">
              <a:lnSpc>
                <a:spcPts val="3500"/>
              </a:lnSpc>
              <a:buClr>
                <a:srgbClr val="3399FF"/>
              </a:buClr>
              <a:buFont typeface="Wingdings" pitchFamily="2" charset="2"/>
              <a:buChar char="§"/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33400" indent="-533400">
              <a:lnSpc>
                <a:spcPts val="3500"/>
              </a:lnSpc>
              <a:buClr>
                <a:srgbClr val="3399FF"/>
              </a:buClr>
              <a:buFont typeface="Wingdings" pitchFamily="2" charset="2"/>
              <a:buChar char="§"/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33400" indent="-533400">
              <a:lnSpc>
                <a:spcPts val="3500"/>
              </a:lnSpc>
              <a:buClr>
                <a:srgbClr val="3399FF"/>
              </a:buClr>
              <a:buSzPct val="100000"/>
              <a:buFont typeface="Wingdings" pitchFamily="2" charset="2"/>
              <a:buChar char=""/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533400" indent="-533400">
              <a:lnSpc>
                <a:spcPts val="3500"/>
              </a:lnSpc>
              <a:buClr>
                <a:srgbClr val="F45813"/>
              </a:buClr>
              <a:buFont typeface="Wingdings 2" pitchFamily="18" charset="2"/>
              <a:buChar char=""/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3"/>
            <a:endParaRPr lang="de-DE" dirty="0" smtClean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1701552" cy="55376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fld id="{D47D4C49-B976-4C0B-A75B-0AF1D0C7D4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0" y="6165304"/>
            <a:ext cx="9144000" cy="1008112"/>
          </a:xfrm>
          <a:prstGeom prst="rect">
            <a:avLst/>
          </a:prstGeom>
          <a:solidFill>
            <a:schemeClr val="bg1">
              <a:lumMod val="6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 Box 2"/>
          <p:cNvSpPr txBox="1">
            <a:spLocks noChangeArrowheads="1"/>
          </p:cNvSpPr>
          <p:nvPr userDrawn="1"/>
        </p:nvSpPr>
        <p:spPr bwMode="auto">
          <a:xfrm>
            <a:off x="6055940" y="6228159"/>
            <a:ext cx="2476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</a:rPr>
              <a:t>IRATEC</a:t>
            </a:r>
            <a:r>
              <a:rPr kumimoji="0" lang="de-DE" sz="2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GmbH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13792"/>
            <a:ext cx="7272808" cy="1143000"/>
          </a:xfrm>
        </p:spPr>
        <p:txBody>
          <a:bodyPr>
            <a:noAutofit/>
          </a:bodyPr>
          <a:lstStyle>
            <a:lvl1pPr>
              <a:lnSpc>
                <a:spcPts val="4400"/>
              </a:lnSpc>
              <a:defRPr sz="4000" b="0" spc="0" baseline="0">
                <a:solidFill>
                  <a:srgbClr val="3399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9592" y="1600201"/>
            <a:ext cx="3596208" cy="4205064"/>
          </a:xfrm>
        </p:spPr>
        <p:txBody>
          <a:bodyPr/>
          <a:lstStyle>
            <a:lvl1pPr>
              <a:defRPr sz="28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524200" cy="4205064"/>
          </a:xfrm>
        </p:spPr>
        <p:txBody>
          <a:bodyPr/>
          <a:lstStyle>
            <a:lvl1pPr>
              <a:defRPr sz="28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51520" y="6331619"/>
            <a:ext cx="1701552" cy="55376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fld id="{D47D4C49-B976-4C0B-A75B-0AF1D0C7D4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0" y="6165304"/>
            <a:ext cx="9144000" cy="1080120"/>
          </a:xfrm>
          <a:prstGeom prst="rect">
            <a:avLst/>
          </a:prstGeom>
          <a:solidFill>
            <a:schemeClr val="bg1">
              <a:lumMod val="6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6055940" y="6228159"/>
            <a:ext cx="2476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</a:rPr>
              <a:t>IRATEC</a:t>
            </a:r>
            <a:r>
              <a:rPr kumimoji="0" lang="de-DE" sz="2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GmbH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557808"/>
            <a:ext cx="7272808" cy="1143000"/>
          </a:xfrm>
        </p:spPr>
        <p:txBody>
          <a:bodyPr/>
          <a:lstStyle>
            <a:lvl1pPr>
              <a:defRPr b="0" spc="0" baseline="0">
                <a:solidFill>
                  <a:srgbClr val="3399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1701552" cy="55376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fld id="{D47D4C49-B976-4C0B-A75B-0AF1D0C7D4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>
              <a:lumMod val="6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 Box 2"/>
          <p:cNvSpPr txBox="1">
            <a:spLocks noChangeArrowheads="1"/>
          </p:cNvSpPr>
          <p:nvPr userDrawn="1"/>
        </p:nvSpPr>
        <p:spPr bwMode="auto">
          <a:xfrm>
            <a:off x="6055940" y="6228159"/>
            <a:ext cx="2476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</a:rPr>
              <a:t>IRATEC</a:t>
            </a:r>
            <a:r>
              <a:rPr kumimoji="0" lang="de-DE" sz="2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GmbH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1701552" cy="55376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  <a:cs typeface="Aharoni" pitchFamily="2" charset="-79"/>
              </a:defRPr>
            </a:lvl1pPr>
          </a:lstStyle>
          <a:p>
            <a:fld id="{D47D4C49-B976-4C0B-A75B-0AF1D0C7D42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0" y="6165304"/>
            <a:ext cx="9144000" cy="864096"/>
          </a:xfrm>
          <a:prstGeom prst="rect">
            <a:avLst/>
          </a:prstGeom>
          <a:solidFill>
            <a:schemeClr val="bg1">
              <a:lumMod val="6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 Box 2"/>
          <p:cNvSpPr txBox="1">
            <a:spLocks noChangeArrowheads="1"/>
          </p:cNvSpPr>
          <p:nvPr userDrawn="1"/>
        </p:nvSpPr>
        <p:spPr bwMode="auto">
          <a:xfrm>
            <a:off x="6055940" y="6228159"/>
            <a:ext cx="2476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</a:rPr>
              <a:t>IRATEC</a:t>
            </a:r>
            <a:r>
              <a:rPr kumimoji="0" lang="de-DE" sz="2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GmbH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 userDrawn="1"/>
        </p:nvSpPr>
        <p:spPr bwMode="auto">
          <a:xfrm>
            <a:off x="4355976" y="5174332"/>
            <a:ext cx="4032448" cy="12241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60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</a:rPr>
              <a:t>IRATEC</a:t>
            </a:r>
            <a:r>
              <a:rPr kumimoji="0" lang="de-DE" sz="60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GmbH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251520" y="6182444"/>
            <a:ext cx="864096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Innovation 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  <a:sym typeface="Wingdings" pitchFamily="2" charset="2"/>
              </a:rPr>
              <a:t>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Research 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  <a:sym typeface="Wingdings" pitchFamily="2" charset="2"/>
              </a:rPr>
              <a:t>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Analysis 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  <a:sym typeface="Wingdings" pitchFamily="2" charset="2"/>
              </a:rPr>
              <a:t>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Technology 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  <a:sym typeface="Wingdings" pitchFamily="2" charset="2"/>
              </a:rPr>
              <a:t>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Education 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Aharoni" pitchFamily="2" charset="-79"/>
                <a:cs typeface="Arial" pitchFamily="34" charset="0"/>
                <a:sym typeface="Wingdings" pitchFamily="2" charset="2"/>
              </a:rPr>
              <a:t></a:t>
            </a:r>
            <a:r>
              <a:rPr kumimoji="0" lang="de-DE" sz="1600" b="0" i="0" u="none" strike="noStrike" cap="none" spc="2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Aharoni" pitchFamily="2" charset="-79"/>
                <a:cs typeface="Arial" pitchFamily="34" charset="0"/>
              </a:rPr>
              <a:t> Consulting</a:t>
            </a:r>
            <a:endParaRPr kumimoji="0" lang="de-DE" sz="1600" b="0" i="0" u="none" strike="noStrike" cap="none" spc="2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8" name="AutoShape 4"/>
          <p:cNvCxnSpPr>
            <a:cxnSpLocks noChangeShapeType="1"/>
          </p:cNvCxnSpPr>
          <p:nvPr userDrawn="1"/>
        </p:nvCxnSpPr>
        <p:spPr bwMode="auto">
          <a:xfrm>
            <a:off x="971600" y="6110436"/>
            <a:ext cx="7229326" cy="1588"/>
          </a:xfrm>
          <a:prstGeom prst="straightConnector1">
            <a:avLst/>
          </a:prstGeom>
          <a:noFill/>
          <a:ln w="19050">
            <a:solidFill>
              <a:srgbClr val="5A5A5A"/>
            </a:solidFill>
            <a:round/>
            <a:headEnd/>
            <a:tailEnd/>
          </a:ln>
        </p:spPr>
      </p:cxnSp>
      <p:cxnSp>
        <p:nvCxnSpPr>
          <p:cNvPr id="15" name="AutoShape 4"/>
          <p:cNvCxnSpPr>
            <a:cxnSpLocks noChangeShapeType="1"/>
          </p:cNvCxnSpPr>
          <p:nvPr userDrawn="1"/>
        </p:nvCxnSpPr>
        <p:spPr bwMode="auto">
          <a:xfrm>
            <a:off x="971600" y="6038428"/>
            <a:ext cx="7229326" cy="1588"/>
          </a:xfrm>
          <a:prstGeom prst="straightConnector1">
            <a:avLst/>
          </a:prstGeom>
          <a:noFill/>
          <a:ln w="19050">
            <a:solidFill>
              <a:srgbClr val="3399FF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64" r:id="rId5"/>
    <p:sldLayoutId id="2147483660" r:id="rId6"/>
    <p:sldLayoutId id="2147483663" r:id="rId7"/>
    <p:sldLayoutId id="2147483662" r:id="rId8"/>
  </p:sldLayoutIdLst>
  <p:hf hdr="0" ftr="0" dt="0"/>
  <p:txStyles>
    <p:titleStyle>
      <a:lvl1pPr algn="ctr" defTabSz="914400" rtl="0" eaLnBrk="1" latinLnBrk="0" hangingPunct="1">
        <a:lnSpc>
          <a:spcPts val="4400"/>
        </a:lnSpc>
        <a:spcBef>
          <a:spcPct val="0"/>
        </a:spcBef>
        <a:buNone/>
        <a:defRPr sz="4000" kern="1200">
          <a:solidFill>
            <a:srgbClr val="3399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ratec.eu/?page_id=818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itschnitt%20Beinprothese%20aus%203%20D-Drucker.MUS.MP3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z.net/aktuell/technik-motor/autodesk-messe-beine-arme-und-haende-fuer-alle-13228602.html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://www.heise.de/make/meldung/Ausprobiert-3D-Scanner-Cubify-Sense-von-3D-Systems-2561419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hyperlink" Target="https://www.youtube.com/watch?v=HzLjF1RYmq4" TargetMode="External"/><Relationship Id="rId4" Type="http://schemas.openxmlformats.org/officeDocument/2006/relationships/hyperlink" Target="https://www.youtube.com/watch?v=3SlwM457Hto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iling4handicaps.de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sbach.dhbw.de/konstruktion-und-entwicklung.html" TargetMode="External"/><Relationship Id="rId2" Type="http://schemas.openxmlformats.org/officeDocument/2006/relationships/hyperlink" Target="http://www.dhbw.de/startseite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osbach.dhbw.de/service-pages/meldung-im-detail/article/wirtschaftsingenieurwesen-ergaenzt-sein-portfolio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rnf.de/mediathek/video/3-d-drucker-fuer-beinprothesen/" TargetMode="External"/><Relationship Id="rId5" Type="http://schemas.openxmlformats.org/officeDocument/2006/relationships/hyperlink" Target="srh-3d-drucker.flv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Fotolia_76151334_L.jpg"/>
          <p:cNvPicPr>
            <a:picLocks noChangeAspect="1"/>
          </p:cNvPicPr>
          <p:nvPr/>
        </p:nvPicPr>
        <p:blipFill>
          <a:blip r:embed="rId2" cstate="print"/>
          <a:srcRect b="27989"/>
          <a:stretch>
            <a:fillRect/>
          </a:stretch>
        </p:blipFill>
        <p:spPr>
          <a:xfrm>
            <a:off x="-252536" y="0"/>
            <a:ext cx="9396536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556793"/>
            <a:ext cx="7488832" cy="4320480"/>
          </a:xfrm>
        </p:spPr>
        <p:txBody>
          <a:bodyPr>
            <a:normAutofit fontScale="77500" lnSpcReduction="20000"/>
          </a:bodyPr>
          <a:lstStyle/>
          <a:p>
            <a:pPr marL="725488" indent="-725488" algn="l">
              <a:lnSpc>
                <a:spcPct val="110000"/>
              </a:lnSpc>
              <a:spcAft>
                <a:spcPts val="1800"/>
              </a:spcAft>
              <a:buFont typeface="Wingdings" pitchFamily="2" charset="2"/>
              <a:buChar char="n"/>
            </a:pPr>
            <a:r>
              <a:rPr lang="de-DE" dirty="0" smtClean="0"/>
              <a:t>Die IRATEC-3D-Drucker sind kostengünstig in der Anschaffung und verfügen über hinreichend große Z-Achsen um, Positive und Prothesenschäfte aus unterschiedlichen Materialien drucken können.</a:t>
            </a:r>
          </a:p>
          <a:p>
            <a:pPr marL="725488" indent="-725488" algn="l">
              <a:lnSpc>
                <a:spcPct val="110000"/>
              </a:lnSpc>
              <a:spcAft>
                <a:spcPts val="1800"/>
              </a:spcAft>
              <a:buFont typeface="Wingdings" pitchFamily="2" charset="2"/>
              <a:buChar char="n"/>
            </a:pPr>
            <a:r>
              <a:rPr lang="de-DE" sz="1000" dirty="0" smtClean="0"/>
              <a:t> </a:t>
            </a:r>
            <a:r>
              <a:rPr lang="de-DE" sz="1000" dirty="0" smtClean="0">
                <a:hlinkClick r:id="rId2"/>
              </a:rPr>
              <a:t>http</a:t>
            </a:r>
            <a:r>
              <a:rPr lang="de-DE" sz="1000" dirty="0">
                <a:hlinkClick r:id="rId2"/>
              </a:rPr>
              <a:t>://iratec.eu/?</a:t>
            </a:r>
            <a:r>
              <a:rPr lang="de-DE" sz="1000" dirty="0" smtClean="0">
                <a:hlinkClick r:id="rId2"/>
              </a:rPr>
              <a:t>page_id=818</a:t>
            </a:r>
            <a:r>
              <a:rPr lang="de-DE" sz="1000" dirty="0" smtClean="0"/>
              <a:t> </a:t>
            </a:r>
          </a:p>
          <a:p>
            <a:pPr marL="725488" indent="-725488" algn="l">
              <a:lnSpc>
                <a:spcPct val="110000"/>
              </a:lnSpc>
              <a:spcAft>
                <a:spcPts val="1800"/>
              </a:spcAft>
              <a:buFont typeface="Wingdings" pitchFamily="2" charset="2"/>
              <a:buChar char="n"/>
            </a:pPr>
            <a:r>
              <a:rPr lang="de-DE" dirty="0" smtClean="0"/>
              <a:t>Wir verfügen über einen Fertigungsprozess die gedruckten Schäfte so zu behandeln, dass deren Festigkeit dann für Alltagsanforderungen ausreichend ist.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1701552" cy="553765"/>
          </a:xfrm>
        </p:spPr>
        <p:txBody>
          <a:bodyPr/>
          <a:lstStyle/>
          <a:p>
            <a:fld id="{D47D4C49-B976-4C0B-A75B-0AF1D0C7D42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1080120"/>
          </a:xfrm>
        </p:spPr>
        <p:txBody>
          <a:bodyPr/>
          <a:lstStyle/>
          <a:p>
            <a:r>
              <a:rPr lang="de-DE" dirty="0" smtClean="0"/>
              <a:t>Unser Beitrag zu 3D-Prothesen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48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557808"/>
            <a:ext cx="7848872" cy="1070992"/>
          </a:xfrm>
        </p:spPr>
        <p:txBody>
          <a:bodyPr/>
          <a:lstStyle/>
          <a:p>
            <a:pPr algn="l"/>
            <a:r>
              <a:rPr lang="de-DE" dirty="0" smtClean="0"/>
              <a:t>OT: Technik, Medizin, Handwerk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9992" y="1484784"/>
            <a:ext cx="4320480" cy="4752528"/>
          </a:xfrm>
        </p:spPr>
        <p:txBody>
          <a:bodyPr>
            <a:noAutofit/>
          </a:bodyPr>
          <a:lstStyle/>
          <a:p>
            <a:pPr marL="536575" lvl="0" indent="-53657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n"/>
            </a:pPr>
            <a:r>
              <a:rPr lang="de-DE" sz="2400" dirty="0" smtClean="0"/>
              <a:t>Korsette</a:t>
            </a:r>
          </a:p>
          <a:p>
            <a:pPr marL="536575" lvl="0" indent="-53657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n"/>
            </a:pPr>
            <a:r>
              <a:rPr lang="de-DE" sz="2400" dirty="0" smtClean="0"/>
              <a:t>Leisten</a:t>
            </a:r>
          </a:p>
          <a:p>
            <a:pPr marL="536575" lvl="0" indent="-53657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n"/>
            </a:pPr>
            <a:r>
              <a:rPr lang="de-DE" sz="2400" dirty="0" smtClean="0"/>
              <a:t>Orthesen</a:t>
            </a:r>
          </a:p>
          <a:p>
            <a:pPr marL="536575" indent="-536575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n"/>
            </a:pPr>
            <a:r>
              <a:rPr lang="de-DE" sz="2400" dirty="0" smtClean="0"/>
              <a:t>Interimsprothesen</a:t>
            </a:r>
            <a:endParaRPr lang="de-DE" sz="2400" dirty="0"/>
          </a:p>
          <a:p>
            <a:pPr marL="536575" lvl="0" indent="-53657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n"/>
            </a:pPr>
            <a:r>
              <a:rPr lang="de-DE" sz="2400" dirty="0" smtClean="0"/>
              <a:t>Definitivprothesen</a:t>
            </a:r>
          </a:p>
          <a:p>
            <a:pPr marL="536575" lvl="0" indent="-53657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n"/>
            </a:pPr>
            <a:r>
              <a:rPr lang="de-DE" sz="2400" dirty="0" smtClean="0"/>
              <a:t>........</a:t>
            </a:r>
          </a:p>
          <a:p>
            <a:pPr>
              <a:buFont typeface="Wingdings" pitchFamily="2" charset="2"/>
              <a:buChar char="n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304235"/>
            <a:ext cx="1701552" cy="553765"/>
          </a:xfrm>
        </p:spPr>
        <p:txBody>
          <a:bodyPr/>
          <a:lstStyle/>
          <a:p>
            <a:fld id="{D47D4C49-B976-4C0B-A75B-0AF1D0C7D424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9" name="Grafik 8" descr="Fotolia_46945386_S.jpg"/>
          <p:cNvPicPr preferRelativeResize="0">
            <a:picLocks/>
          </p:cNvPicPr>
          <p:nvPr/>
        </p:nvPicPr>
        <p:blipFill>
          <a:blip r:embed="rId2" cstate="print">
            <a:grayscl/>
          </a:blip>
          <a:srcRect l="25256" r="20869" b="5034"/>
          <a:stretch>
            <a:fillRect/>
          </a:stretch>
        </p:blipFill>
        <p:spPr>
          <a:xfrm>
            <a:off x="971952" y="1700808"/>
            <a:ext cx="3168000" cy="38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Scannen, editieren, drucken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4C49-B976-4C0B-A75B-0AF1D0C7D42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99827" y="4612486"/>
            <a:ext cx="135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hlinkClick r:id="rId2" action="ppaction://hlinkfile"/>
          </p:cNvPr>
          <p:cNvSpPr txBox="1"/>
          <p:nvPr/>
        </p:nvSpPr>
        <p:spPr>
          <a:xfrm>
            <a:off x="611560" y="472514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       Interdisziplinäre Rodin4D Schulung im IRATEC Schulungsraum in Brühl</a:t>
            </a:r>
          </a:p>
        </p:txBody>
      </p:sp>
      <p:pic>
        <p:nvPicPr>
          <p:cNvPr id="6" name="Picture 2" descr="C:\Daten\Ein Bein aus dem Drucker\rodin_schulung\DSC0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04" y="1475579"/>
            <a:ext cx="4763368" cy="317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64896" cy="936104"/>
          </a:xfrm>
        </p:spPr>
        <p:txBody>
          <a:bodyPr/>
          <a:lstStyle/>
          <a:p>
            <a:pPr algn="l"/>
            <a:r>
              <a:rPr lang="de-DE" dirty="0" smtClean="0"/>
              <a:t>Die Prozesskette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1701552" cy="553765"/>
          </a:xfrm>
        </p:spPr>
        <p:txBody>
          <a:bodyPr/>
          <a:lstStyle/>
          <a:p>
            <a:fld id="{D47D4C49-B976-4C0B-A75B-0AF1D0C7D42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427984" y="2204864"/>
            <a:ext cx="4716016" cy="2980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>
                <a:srgbClr val="3399FF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de-DE" sz="3200" dirty="0" smtClean="0">
                <a:latin typeface="Arial" pitchFamily="34" charset="0"/>
                <a:cs typeface="Arial" pitchFamily="34" charset="0"/>
              </a:rPr>
              <a:t>3D-Scannen</a:t>
            </a:r>
            <a:endParaRPr kumimoji="0" lang="de-DE" sz="32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>
                <a:srgbClr val="3399FF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de-DE" sz="3200" dirty="0" smtClean="0">
                <a:latin typeface="Arial" pitchFamily="34" charset="0"/>
                <a:cs typeface="Arial" pitchFamily="34" charset="0"/>
              </a:rPr>
              <a:t>Daten aufbereiten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>
                <a:srgbClr val="3399FF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de-DE" sz="3200" b="0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3D-Drucken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>
                <a:srgbClr val="3399FF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de-DE" sz="3200" dirty="0" smtClean="0">
                <a:latin typeface="Arial" pitchFamily="34" charset="0"/>
                <a:cs typeface="Arial" pitchFamily="34" charset="0"/>
              </a:rPr>
              <a:t>Produkt fertigstellen</a:t>
            </a:r>
            <a:endParaRPr kumimoji="0" lang="de-DE" sz="32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971600" y="1700808"/>
            <a:ext cx="3312368" cy="3852000"/>
            <a:chOff x="251520" y="1772816"/>
            <a:chExt cx="3312368" cy="3852000"/>
          </a:xfrm>
        </p:grpSpPr>
        <p:pic>
          <p:nvPicPr>
            <p:cNvPr id="7" name="Grafik 6" descr="Fotolia_77158040_L.jpg"/>
            <p:cNvPicPr preferRelativeResize="0">
              <a:picLocks/>
            </p:cNvPicPr>
            <p:nvPr/>
          </p:nvPicPr>
          <p:blipFill>
            <a:blip r:embed="rId2" cstate="print">
              <a:grayscl/>
            </a:blip>
            <a:srcRect l="18620" t="13909" r="51651" b="9397"/>
            <a:stretch>
              <a:fillRect/>
            </a:stretch>
          </p:blipFill>
          <p:spPr>
            <a:xfrm>
              <a:off x="251520" y="1772816"/>
              <a:ext cx="1944216" cy="3852000"/>
            </a:xfrm>
            <a:prstGeom prst="rect">
              <a:avLst/>
            </a:prstGeom>
          </p:spPr>
        </p:pic>
        <p:pic>
          <p:nvPicPr>
            <p:cNvPr id="10" name="Grafik 9" descr="Fotolia_77158040_L.jpg"/>
            <p:cNvPicPr preferRelativeResize="0">
              <a:picLocks/>
            </p:cNvPicPr>
            <p:nvPr/>
          </p:nvPicPr>
          <p:blipFill>
            <a:blip r:embed="rId3" cstate="print"/>
            <a:srcRect l="48349" t="13909" r="46146" b="9397"/>
            <a:stretch>
              <a:fillRect/>
            </a:stretch>
          </p:blipFill>
          <p:spPr>
            <a:xfrm>
              <a:off x="1835696" y="1772816"/>
              <a:ext cx="360040" cy="3852000"/>
            </a:xfrm>
            <a:prstGeom prst="rect">
              <a:avLst/>
            </a:prstGeom>
          </p:spPr>
        </p:pic>
        <p:pic>
          <p:nvPicPr>
            <p:cNvPr id="12" name="Grafik 11" descr="Fotolia_77158040_L.jpg"/>
            <p:cNvPicPr preferRelativeResize="0">
              <a:picLocks/>
            </p:cNvPicPr>
            <p:nvPr/>
          </p:nvPicPr>
          <p:blipFill>
            <a:blip r:embed="rId2" cstate="print">
              <a:grayscl/>
            </a:blip>
            <a:srcRect l="57157" t="13909" r="18620" b="9397"/>
            <a:stretch>
              <a:fillRect/>
            </a:stretch>
          </p:blipFill>
          <p:spPr>
            <a:xfrm>
              <a:off x="1979712" y="1772816"/>
              <a:ext cx="1584176" cy="3852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64896" cy="936104"/>
          </a:xfrm>
        </p:spPr>
        <p:txBody>
          <a:bodyPr/>
          <a:lstStyle/>
          <a:p>
            <a:pPr algn="l"/>
            <a:r>
              <a:rPr lang="de-DE" dirty="0" smtClean="0"/>
              <a:t>Geräte, Software und Praxis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1701552" cy="553765"/>
          </a:xfrm>
        </p:spPr>
        <p:txBody>
          <a:bodyPr/>
          <a:lstStyle/>
          <a:p>
            <a:fld id="{D47D4C49-B976-4C0B-A75B-0AF1D0C7D42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427984" y="1528193"/>
            <a:ext cx="4716016" cy="2980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>
                <a:srgbClr val="3399FF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de-DE" sz="3200" dirty="0" smtClean="0">
                <a:latin typeface="Arial" pitchFamily="34" charset="0"/>
                <a:cs typeface="Arial" pitchFamily="34" charset="0"/>
              </a:rPr>
              <a:t>Scanner</a:t>
            </a:r>
          </a:p>
          <a:p>
            <a:pPr marL="536575" lvl="0" indent="-536575">
              <a:spcAft>
                <a:spcPts val="1800"/>
              </a:spcAft>
              <a:buClr>
                <a:srgbClr val="3399FF"/>
              </a:buClr>
              <a:buFont typeface="Wingdings" pitchFamily="2" charset="2"/>
              <a:buChar char="n"/>
              <a:defRPr/>
            </a:pPr>
            <a:r>
              <a:rPr lang="de-DE" sz="8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de-DE" sz="800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de-DE" sz="800" dirty="0" smtClean="0">
                <a:latin typeface="Arial" pitchFamily="34" charset="0"/>
                <a:cs typeface="Arial" pitchFamily="34" charset="0"/>
                <a:hlinkClick r:id="rId2"/>
              </a:rPr>
              <a:t>www.heise.de/make/meldung/Ausprobiert-3D-Scanner-Cubify-Sense-von-3D-Systems-2561419.html</a:t>
            </a:r>
            <a:r>
              <a:rPr lang="de-DE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>
                <a:srgbClr val="3399FF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de-DE" sz="3200" dirty="0" smtClean="0">
                <a:latin typeface="Arial" pitchFamily="34" charset="0"/>
                <a:cs typeface="Arial" pitchFamily="34" charset="0"/>
              </a:rPr>
              <a:t>Autodesk</a:t>
            </a:r>
          </a:p>
          <a:p>
            <a:pPr marL="536575" indent="-536575">
              <a:spcAft>
                <a:spcPts val="1800"/>
              </a:spcAft>
              <a:buClr>
                <a:srgbClr val="3399FF"/>
              </a:buClr>
              <a:buFont typeface="Wingdings" pitchFamily="2" charset="2"/>
              <a:buChar char="n"/>
              <a:defRPr/>
            </a:pPr>
            <a:r>
              <a:rPr lang="de-DE" sz="800" dirty="0">
                <a:hlinkClick r:id="rId3"/>
              </a:rPr>
              <a:t>http://www.faz.net/aktuell/technik-motor/autodesk-messe-beine-arme-und-haende-fuer-alle-13228602.html</a:t>
            </a:r>
            <a:r>
              <a:rPr lang="de-DE" sz="800" dirty="0"/>
              <a:t> </a:t>
            </a:r>
            <a:endParaRPr lang="de-DE" sz="3200" dirty="0" smtClean="0">
              <a:latin typeface="Arial" pitchFamily="34" charset="0"/>
              <a:cs typeface="Arial" pitchFamily="34" charset="0"/>
            </a:endParaRPr>
          </a:p>
          <a:p>
            <a:pPr marL="536575" lvl="0" indent="-536575">
              <a:spcAft>
                <a:spcPts val="1800"/>
              </a:spcAft>
              <a:buClr>
                <a:srgbClr val="3399FF"/>
              </a:buClr>
              <a:buFont typeface="Wingdings" pitchFamily="2" charset="2"/>
              <a:buChar char="n"/>
              <a:defRPr/>
            </a:pPr>
            <a:r>
              <a:rPr lang="de-DE" sz="3200" dirty="0" smtClean="0">
                <a:latin typeface="Arial" pitchFamily="34" charset="0"/>
                <a:cs typeface="Arial" pitchFamily="34" charset="0"/>
              </a:rPr>
              <a:t>Praxisbeispiel</a:t>
            </a:r>
          </a:p>
          <a:p>
            <a:pPr marL="536575" lvl="0" indent="-536575">
              <a:spcAft>
                <a:spcPts val="1800"/>
              </a:spcAft>
              <a:buClr>
                <a:srgbClr val="3399FF"/>
              </a:buClr>
              <a:buFont typeface="Wingdings" pitchFamily="2" charset="2"/>
              <a:buChar char="n"/>
              <a:defRPr/>
            </a:pPr>
            <a:r>
              <a:rPr lang="de-DE" sz="3200" dirty="0" smtClean="0">
                <a:latin typeface="Arial" pitchFamily="34" charset="0"/>
                <a:cs typeface="Arial" pitchFamily="34" charset="0"/>
              </a:rPr>
              <a:t>Rodin4D</a:t>
            </a:r>
            <a:endParaRPr lang="de-DE" sz="3200" dirty="0">
              <a:latin typeface="Arial" pitchFamily="34" charset="0"/>
              <a:cs typeface="Arial" pitchFamily="34" charset="0"/>
            </a:endParaRPr>
          </a:p>
          <a:p>
            <a:pPr marL="536575" indent="-536575">
              <a:spcAft>
                <a:spcPts val="1800"/>
              </a:spcAft>
              <a:buClr>
                <a:srgbClr val="3399FF"/>
              </a:buClr>
              <a:buFont typeface="Wingdings" pitchFamily="2" charset="2"/>
              <a:buChar char="n"/>
              <a:defRPr/>
            </a:pPr>
            <a:r>
              <a:rPr lang="de-DE" sz="800" dirty="0">
                <a:hlinkClick r:id="rId4"/>
              </a:rPr>
              <a:t>https://www.youtube.com/watch?v=3SlwM457Hto</a:t>
            </a:r>
            <a:r>
              <a:rPr lang="de-DE" sz="800" dirty="0"/>
              <a:t> </a:t>
            </a:r>
            <a:endParaRPr lang="de-DE" sz="800" dirty="0" smtClean="0"/>
          </a:p>
          <a:p>
            <a:pPr marL="536575" indent="-536575">
              <a:spcAft>
                <a:spcPts val="1800"/>
              </a:spcAft>
              <a:buClr>
                <a:srgbClr val="3399FF"/>
              </a:buClr>
              <a:buFont typeface="Wingdings" pitchFamily="2" charset="2"/>
              <a:buChar char="n"/>
              <a:defRPr/>
            </a:pPr>
            <a:r>
              <a:rPr lang="de-DE" sz="800" dirty="0">
                <a:hlinkClick r:id="rId5"/>
              </a:rPr>
              <a:t>https://www.youtube.com/watch?v=HzLjF1RYmq4</a:t>
            </a:r>
            <a:r>
              <a:rPr lang="de-DE" sz="800" dirty="0"/>
              <a:t> </a:t>
            </a:r>
          </a:p>
          <a:p>
            <a:pPr marL="536575" indent="-536575">
              <a:spcAft>
                <a:spcPts val="1800"/>
              </a:spcAft>
              <a:buClr>
                <a:srgbClr val="3399FF"/>
              </a:buClr>
              <a:buFont typeface="Wingdings" pitchFamily="2" charset="2"/>
              <a:buChar char="n"/>
              <a:defRPr/>
            </a:pPr>
            <a:endParaRPr kumimoji="0" lang="de-DE" sz="8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>
                <a:srgbClr val="3399FF"/>
              </a:buClr>
              <a:buSzTx/>
              <a:buFont typeface="Wingdings" pitchFamily="2" charset="2"/>
              <a:buChar char="n"/>
              <a:tabLst/>
              <a:defRPr/>
            </a:pPr>
            <a:endParaRPr lang="de-DE" sz="3200" dirty="0" smtClean="0">
              <a:latin typeface="Arial" pitchFamily="34" charset="0"/>
              <a:cs typeface="Arial" pitchFamily="34" charset="0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>
                <a:srgbClr val="3399FF"/>
              </a:buClr>
              <a:buSzTx/>
              <a:buFont typeface="Wingdings" pitchFamily="2" charset="2"/>
              <a:buChar char="n"/>
              <a:tabLst/>
              <a:defRPr/>
            </a:pPr>
            <a:endParaRPr lang="de-DE" sz="3200" dirty="0" smtClean="0">
              <a:latin typeface="Arial" pitchFamily="34" charset="0"/>
              <a:cs typeface="Arial" pitchFamily="34" charset="0"/>
            </a:endParaRP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>
                <a:srgbClr val="3399FF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de-DE" sz="3200" b="0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3D-Drucken</a:t>
            </a:r>
          </a:p>
          <a:p>
            <a:pPr marL="536575" marR="0" lvl="0" indent="-536575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>
                <a:srgbClr val="3399FF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de-DE" sz="3200" dirty="0" smtClean="0">
                <a:latin typeface="Arial" pitchFamily="34" charset="0"/>
                <a:cs typeface="Arial" pitchFamily="34" charset="0"/>
              </a:rPr>
              <a:t>Produkt fertigstellen</a:t>
            </a:r>
            <a:endParaRPr kumimoji="0" lang="de-DE" sz="32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971600" y="1700808"/>
            <a:ext cx="3312368" cy="3852000"/>
            <a:chOff x="251520" y="1772816"/>
            <a:chExt cx="3312368" cy="3852000"/>
          </a:xfrm>
        </p:grpSpPr>
        <p:pic>
          <p:nvPicPr>
            <p:cNvPr id="7" name="Grafik 6" descr="Fotolia_77158040_L.jpg"/>
            <p:cNvPicPr preferRelativeResize="0">
              <a:picLocks/>
            </p:cNvPicPr>
            <p:nvPr/>
          </p:nvPicPr>
          <p:blipFill>
            <a:blip r:embed="rId6" cstate="print">
              <a:grayscl/>
            </a:blip>
            <a:srcRect l="18620" t="13909" r="51651" b="9397"/>
            <a:stretch>
              <a:fillRect/>
            </a:stretch>
          </p:blipFill>
          <p:spPr>
            <a:xfrm>
              <a:off x="251520" y="1772816"/>
              <a:ext cx="1944216" cy="3852000"/>
            </a:xfrm>
            <a:prstGeom prst="rect">
              <a:avLst/>
            </a:prstGeom>
          </p:spPr>
        </p:pic>
        <p:pic>
          <p:nvPicPr>
            <p:cNvPr id="10" name="Grafik 9" descr="Fotolia_77158040_L.jpg"/>
            <p:cNvPicPr preferRelativeResize="0">
              <a:picLocks/>
            </p:cNvPicPr>
            <p:nvPr/>
          </p:nvPicPr>
          <p:blipFill>
            <a:blip r:embed="rId7" cstate="print"/>
            <a:srcRect l="48349" t="13909" r="46146" b="9397"/>
            <a:stretch>
              <a:fillRect/>
            </a:stretch>
          </p:blipFill>
          <p:spPr>
            <a:xfrm>
              <a:off x="1835696" y="1772816"/>
              <a:ext cx="360040" cy="3852000"/>
            </a:xfrm>
            <a:prstGeom prst="rect">
              <a:avLst/>
            </a:prstGeom>
          </p:spPr>
        </p:pic>
        <p:pic>
          <p:nvPicPr>
            <p:cNvPr id="12" name="Grafik 11" descr="Fotolia_77158040_L.jpg"/>
            <p:cNvPicPr preferRelativeResize="0">
              <a:picLocks/>
            </p:cNvPicPr>
            <p:nvPr/>
          </p:nvPicPr>
          <p:blipFill>
            <a:blip r:embed="rId6" cstate="print">
              <a:grayscl/>
            </a:blip>
            <a:srcRect l="57157" t="13909" r="18620" b="9397"/>
            <a:stretch>
              <a:fillRect/>
            </a:stretch>
          </p:blipFill>
          <p:spPr>
            <a:xfrm>
              <a:off x="1979712" y="1772816"/>
              <a:ext cx="1584176" cy="38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3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4C49-B976-4C0B-A75B-0AF1D0C7D42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3582000" y="2247255"/>
            <a:ext cx="2358152" cy="16561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788024" y="951111"/>
            <a:ext cx="0" cy="927626"/>
          </a:xfrm>
          <a:prstGeom prst="straightConnector1">
            <a:avLst/>
          </a:prstGeom>
          <a:ln w="44450">
            <a:solidFill>
              <a:srgbClr val="3399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699792" y="3717032"/>
            <a:ext cx="935497" cy="720080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5940152" y="1916832"/>
            <a:ext cx="1016049" cy="654274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796136" y="3933056"/>
            <a:ext cx="988155" cy="558847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563888" y="282331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Sanitätshäuser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H="1" flipV="1">
            <a:off x="2699792" y="1959223"/>
            <a:ext cx="929412" cy="552588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4788024" y="4263479"/>
            <a:ext cx="0" cy="1055000"/>
          </a:xfrm>
          <a:prstGeom prst="straightConnector1">
            <a:avLst/>
          </a:prstGeom>
          <a:ln w="44450">
            <a:solidFill>
              <a:srgbClr val="3399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6071128" y="3039343"/>
            <a:ext cx="1453200" cy="0"/>
          </a:xfrm>
          <a:prstGeom prst="straightConnector1">
            <a:avLst/>
          </a:prstGeom>
          <a:ln w="889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2244414" y="3043805"/>
            <a:ext cx="1242110" cy="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513498" y="2777733"/>
            <a:ext cx="15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Produkt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16024" y="2777733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Kunde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827584" y="41743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IT-Berufe: Anwendungssoftware, Postprozessoren</a:t>
            </a:r>
          </a:p>
          <a:p>
            <a:pPr algn="r"/>
            <a:endParaRPr lang="de-DE" sz="2400" b="1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83568" y="5487615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Maschinenbau: 3D-Drucker und Fertigungstechnik</a:t>
            </a:r>
            <a:endParaRPr lang="de-DE" sz="2400" b="1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12160" y="138315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3D-Drucker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868144" y="456092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Praxisseminare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41402" y="1383158"/>
            <a:ext cx="238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3D-Scaner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187624" y="4569200"/>
            <a:ext cx="280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Zulieferbranche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4C49-B976-4C0B-A75B-0AF1D0C7D42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3582000" y="2247255"/>
            <a:ext cx="2358152" cy="16561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788024" y="951111"/>
            <a:ext cx="0" cy="927626"/>
          </a:xfrm>
          <a:prstGeom prst="straightConnector1">
            <a:avLst/>
          </a:prstGeom>
          <a:ln w="44450">
            <a:solidFill>
              <a:srgbClr val="3399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699792" y="3717032"/>
            <a:ext cx="935497" cy="720080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5940152" y="1916832"/>
            <a:ext cx="1016049" cy="654274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796136" y="3933056"/>
            <a:ext cx="988155" cy="558847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851920" y="275131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IRATEC</a:t>
            </a:r>
            <a:r>
              <a:rPr lang="de-D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GmbH</a:t>
            </a: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H="1" flipV="1">
            <a:off x="2699792" y="1959223"/>
            <a:ext cx="929412" cy="552588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4788024" y="4263479"/>
            <a:ext cx="0" cy="1055000"/>
          </a:xfrm>
          <a:prstGeom prst="straightConnector1">
            <a:avLst/>
          </a:prstGeom>
          <a:ln w="44450">
            <a:solidFill>
              <a:srgbClr val="3399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6071128" y="3039343"/>
            <a:ext cx="1453200" cy="0"/>
          </a:xfrm>
          <a:prstGeom prst="straightConnector1">
            <a:avLst/>
          </a:prstGeom>
          <a:ln w="889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2244414" y="3043805"/>
            <a:ext cx="1242110" cy="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513498" y="2777733"/>
            <a:ext cx="15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Lösung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16024" y="2777733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Aufgabe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-108520" y="417438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Digitale Gestaltung unterstützen, Scanner / Drucker liefern</a:t>
            </a:r>
            <a:endParaRPr lang="de-DE" sz="2400" b="1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83568" y="5487615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Seminare, Ortstermine und technische Beratung</a:t>
            </a:r>
            <a:endParaRPr lang="de-DE" sz="2400" b="1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12160" y="138315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3D-Druck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156176" y="456092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Produktion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41402" y="1383158"/>
            <a:ext cx="238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3D-Scan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83568" y="455790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Werkstoffeinsatz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3D Technologie aus der </a:t>
            </a:r>
            <a:br>
              <a:rPr lang="de-DE" dirty="0" smtClean="0"/>
            </a:br>
            <a:r>
              <a:rPr lang="de-DE" dirty="0" smtClean="0"/>
              <a:t>IT-Perspektive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72815"/>
            <a:ext cx="7848872" cy="396044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err="1" smtClean="0"/>
              <a:t>Properitäre</a:t>
            </a:r>
            <a:r>
              <a:rPr lang="de-DE" dirty="0" smtClean="0"/>
              <a:t> Software, Open Source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smtClean="0"/>
              <a:t>Repetierhost, </a:t>
            </a:r>
            <a:r>
              <a:rPr lang="de-DE" dirty="0" err="1" smtClean="0"/>
              <a:t>Cura</a:t>
            </a:r>
            <a:r>
              <a:rPr lang="de-DE" dirty="0" smtClean="0"/>
              <a:t>, ……</a:t>
            </a:r>
            <a:endParaRPr lang="de-DE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err="1" smtClean="0"/>
              <a:t>Slicer</a:t>
            </a:r>
            <a:r>
              <a:rPr lang="de-DE" dirty="0" smtClean="0"/>
              <a:t> (Grundlagen und </a:t>
            </a:r>
            <a:r>
              <a:rPr lang="de-DE" dirty="0" err="1" smtClean="0"/>
              <a:t>Weiterentw</a:t>
            </a:r>
            <a:r>
              <a:rPr lang="de-DE" dirty="0" smtClean="0"/>
              <a:t>.)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Optimierung der G-Code </a:t>
            </a:r>
            <a:r>
              <a:rPr lang="de-DE" dirty="0"/>
              <a:t>E</a:t>
            </a:r>
            <a:r>
              <a:rPr lang="de-DE" dirty="0" smtClean="0"/>
              <a:t>rzeugung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Unterstützung bei Dateiaufbereitung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smtClean="0"/>
              <a:t>Hard-, und </a:t>
            </a:r>
            <a:r>
              <a:rPr lang="de-DE" dirty="0" err="1" smtClean="0"/>
              <a:t>Softwarekompatiblität</a:t>
            </a:r>
            <a:endParaRPr lang="de-DE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smtClean="0"/>
              <a:t>Kaufempfehlungen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smtClean="0"/>
              <a:t>Interdisziplinäre Fortbildungsseminare</a:t>
            </a:r>
          </a:p>
          <a:p>
            <a:pPr marL="0" indent="0" algn="just"/>
            <a:endParaRPr lang="de-DE" dirty="0" smtClean="0"/>
          </a:p>
          <a:p>
            <a:pPr marL="0" indent="0" algn="just"/>
            <a:endParaRPr lang="de-DE" dirty="0" smtClean="0">
              <a:solidFill>
                <a:srgbClr val="FF0000"/>
              </a:solidFill>
            </a:endParaRPr>
          </a:p>
          <a:p>
            <a:pPr marL="0" indent="0" algn="just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4C49-B976-4C0B-A75B-0AF1D0C7D424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44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Kooperations</a:t>
            </a:r>
            <a:r>
              <a:rPr lang="de-DE" dirty="0" smtClean="0"/>
              <a:t> App Entwicklung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72815"/>
            <a:ext cx="7848872" cy="396044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smtClean="0"/>
              <a:t>TeamViewer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smtClean="0"/>
              <a:t>GFU Schadenviewer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800" dirty="0">
                <a:hlinkClick r:id="rId2"/>
              </a:rPr>
              <a:t>http://www.sailing4handicaps.de</a:t>
            </a:r>
            <a:r>
              <a:rPr lang="de-DE" sz="800" dirty="0" smtClean="0">
                <a:hlinkClick r:id="rId2"/>
              </a:rPr>
              <a:t>/</a:t>
            </a:r>
            <a:r>
              <a:rPr lang="de-DE" sz="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Unterstützung bei der Kommunikation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smtClean="0"/>
              <a:t>Austausch und Archivierung von Daten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smtClean="0"/>
              <a:t>Diagnose und Gangbildanalysen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smtClean="0"/>
              <a:t>Ortsunabhängiges digitales Modellieren</a:t>
            </a:r>
          </a:p>
          <a:p>
            <a:pPr marL="0" indent="0" algn="just"/>
            <a:endParaRPr lang="de-DE" dirty="0" smtClean="0"/>
          </a:p>
          <a:p>
            <a:pPr marL="0" indent="0" algn="just"/>
            <a:endParaRPr lang="de-DE" dirty="0" smtClean="0">
              <a:solidFill>
                <a:srgbClr val="FF0000"/>
              </a:solidFill>
            </a:endParaRPr>
          </a:p>
          <a:p>
            <a:pPr marL="0" indent="0" algn="just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4C49-B976-4C0B-A75B-0AF1D0C7D424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78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Forschung über ZIM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640" y="1628800"/>
            <a:ext cx="7848872" cy="396044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smtClean="0"/>
              <a:t>Prothesenprojekt Uni Zwickau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 algn="just"/>
            <a:endParaRPr lang="de-DE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0" indent="0" algn="just"/>
            <a:endParaRPr lang="de-DE" dirty="0" smtClean="0"/>
          </a:p>
          <a:p>
            <a:pPr marL="0" indent="0" algn="just"/>
            <a:endParaRPr lang="de-DE" dirty="0" smtClean="0">
              <a:solidFill>
                <a:srgbClr val="FF0000"/>
              </a:solidFill>
            </a:endParaRPr>
          </a:p>
          <a:p>
            <a:pPr marL="0" indent="0" algn="just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4C49-B976-4C0B-A75B-0AF1D0C7D424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2664296" cy="34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989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4C49-B976-4C0B-A75B-0AF1D0C7D424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5" name="Grafik 4" descr="Fotolia_11451747_XL_ret.jpg"/>
          <p:cNvPicPr>
            <a:picLocks noChangeAspect="1"/>
          </p:cNvPicPr>
          <p:nvPr/>
        </p:nvPicPr>
        <p:blipFill>
          <a:blip r:embed="rId2" cstate="print"/>
          <a:srcRect t="2952" b="2378"/>
          <a:stretch>
            <a:fillRect/>
          </a:stretch>
        </p:blipFill>
        <p:spPr>
          <a:xfrm>
            <a:off x="3491880" y="44624"/>
            <a:ext cx="4662547" cy="604867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977963" y="3933056"/>
            <a:ext cx="1980000" cy="1979992"/>
          </a:xfrm>
          <a:prstGeom prst="ellipse">
            <a:avLst/>
          </a:prstGeom>
          <a:noFill/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770051" y="4509120"/>
            <a:ext cx="216000" cy="2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11560" y="476672"/>
            <a:ext cx="2736304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Unser Firmensitz ist in Brühl im Rhein-Neckar Kreis</a:t>
            </a:r>
            <a:r>
              <a:rPr lang="de-DE" sz="4000" dirty="0" smtClean="0">
                <a:solidFill>
                  <a:srgbClr val="3399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</a:t>
            </a:r>
            <a:endParaRPr kumimoji="0" lang="de-DE" sz="4000" b="0" i="0" u="none" strike="noStrike" kern="1200" cap="none" spc="0" normalizeH="0" baseline="0" noProof="0" dirty="0" smtClean="0">
              <a:ln>
                <a:noFill/>
              </a:ln>
              <a:solidFill>
                <a:srgbClr val="3399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DHBW Hochschulkooperation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3848" y="1988839"/>
            <a:ext cx="4104456" cy="252028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smtClean="0"/>
              <a:t>DHBW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800" dirty="0">
                <a:hlinkClick r:id="rId2"/>
              </a:rPr>
              <a:t>http://</a:t>
            </a:r>
            <a:r>
              <a:rPr lang="de-DE" sz="800" dirty="0" smtClean="0">
                <a:hlinkClick r:id="rId2"/>
              </a:rPr>
              <a:t>www.dhbw.de/startseite.html</a:t>
            </a:r>
            <a:r>
              <a:rPr lang="de-DE" sz="800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smtClean="0"/>
              <a:t>Fakultäten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800" dirty="0">
                <a:hlinkClick r:id="rId3"/>
              </a:rPr>
              <a:t>http://</a:t>
            </a:r>
            <a:r>
              <a:rPr lang="de-DE" sz="800" dirty="0" smtClean="0">
                <a:hlinkClick r:id="rId3"/>
              </a:rPr>
              <a:t>www.mosbach.dhbw.de/konstruktion-und-entwicklung.html</a:t>
            </a:r>
            <a:r>
              <a:rPr lang="de-DE" sz="800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dirty="0" smtClean="0"/>
              <a:t>Labore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800" dirty="0">
                <a:hlinkClick r:id="rId4"/>
              </a:rPr>
              <a:t>http://</a:t>
            </a:r>
            <a:r>
              <a:rPr lang="de-DE" sz="800" dirty="0" smtClean="0">
                <a:hlinkClick r:id="rId4"/>
              </a:rPr>
              <a:t>www.mosbach.dhbw.de/service-pages/meldung-im-detail/article/wirtschaftsingenieurwesen-ergaenzt-sein-portfolio.html</a:t>
            </a:r>
            <a:r>
              <a:rPr lang="de-DE" sz="800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de-DE" smtClean="0"/>
              <a:t>Institute</a:t>
            </a:r>
            <a:endParaRPr lang="de-DE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0" indent="0" algn="just"/>
            <a:endParaRPr lang="de-DE" dirty="0" smtClean="0">
              <a:solidFill>
                <a:srgbClr val="FF0000"/>
              </a:solidFill>
            </a:endParaRPr>
          </a:p>
          <a:p>
            <a:pPr marL="0" indent="0" algn="just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4C49-B976-4C0B-A75B-0AF1D0C7D424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636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4C49-B976-4C0B-A75B-0AF1D0C7D42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3582000" y="2247255"/>
            <a:ext cx="2358152" cy="16561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788024" y="951111"/>
            <a:ext cx="0" cy="927626"/>
          </a:xfrm>
          <a:prstGeom prst="straightConnector1">
            <a:avLst/>
          </a:prstGeom>
          <a:ln w="44450">
            <a:solidFill>
              <a:srgbClr val="3399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2699792" y="3717032"/>
            <a:ext cx="935497" cy="720080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5940152" y="1916832"/>
            <a:ext cx="1016049" cy="654274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5809573" y="3704632"/>
            <a:ext cx="988155" cy="558847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851920" y="2751311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IT Berufe</a:t>
            </a: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H="1" flipV="1">
            <a:off x="2699792" y="1959223"/>
            <a:ext cx="929412" cy="552588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4788024" y="4263479"/>
            <a:ext cx="0" cy="1055000"/>
          </a:xfrm>
          <a:prstGeom prst="straightConnector1">
            <a:avLst/>
          </a:prstGeom>
          <a:ln w="44450">
            <a:solidFill>
              <a:srgbClr val="3399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6071128" y="3039343"/>
            <a:ext cx="1453200" cy="0"/>
          </a:xfrm>
          <a:prstGeom prst="straightConnector1">
            <a:avLst/>
          </a:prstGeom>
          <a:ln w="88900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2244414" y="3043805"/>
            <a:ext cx="1242110" cy="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513498" y="2777733"/>
            <a:ext cx="15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Lösung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16024" y="2777733"/>
            <a:ext cx="21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Aufgabe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331640" y="417437"/>
            <a:ext cx="586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Digitale Gestaltung unterstützen</a:t>
            </a:r>
            <a:endParaRPr lang="de-DE" sz="2400" b="1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83568" y="5487615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Seminare, Ortstermine und technische Beratung</a:t>
            </a:r>
            <a:endParaRPr lang="de-DE" sz="2400" b="1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012160" y="138315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3D-Druck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292080" y="437548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Interdisziplinäre Anwenderunterstützung 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41402" y="1383158"/>
            <a:ext cx="238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3D-Scan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83568" y="455790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Softwareentwicklung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0" y="5486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Wir freuen uns Ihre Fragen ...</a:t>
            </a:r>
            <a:endParaRPr lang="de-DE" sz="3200" dirty="0">
              <a:solidFill>
                <a:schemeClr val="bg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Grafik 3" descr="Fotolia_58928743_L.jpg"/>
          <p:cNvPicPr>
            <a:picLocks noChangeAspect="1"/>
          </p:cNvPicPr>
          <p:nvPr/>
        </p:nvPicPr>
        <p:blipFill>
          <a:blip r:embed="rId2" cstate="print"/>
          <a:srcRect t="11810" b="27960"/>
          <a:stretch>
            <a:fillRect/>
          </a:stretch>
        </p:blipFill>
        <p:spPr>
          <a:xfrm>
            <a:off x="-180528" y="1209929"/>
            <a:ext cx="9649072" cy="387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4C49-B976-4C0B-A75B-0AF1D0C7D424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3" name="Grafik 2" descr="wasserturm.jpg"/>
          <p:cNvPicPr>
            <a:picLocks noChangeAspect="1"/>
          </p:cNvPicPr>
          <p:nvPr/>
        </p:nvPicPr>
        <p:blipFill>
          <a:blip r:embed="rId2" cstate="print"/>
          <a:srcRect b="7045"/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4C49-B976-4C0B-A75B-0AF1D0C7D42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5" name="Grafik 4" descr="20141101_162522.jpg"/>
          <p:cNvPicPr>
            <a:picLocks noChangeAspect="1"/>
          </p:cNvPicPr>
          <p:nvPr/>
        </p:nvPicPr>
        <p:blipFill>
          <a:blip r:embed="rId2" cstate="print"/>
          <a:srcRect b="3475"/>
          <a:stretch>
            <a:fillRect/>
          </a:stretch>
        </p:blipFill>
        <p:spPr>
          <a:xfrm>
            <a:off x="-684584" y="-27384"/>
            <a:ext cx="10369152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556793"/>
            <a:ext cx="7488832" cy="4320480"/>
          </a:xfrm>
        </p:spPr>
        <p:txBody>
          <a:bodyPr>
            <a:normAutofit fontScale="92500" lnSpcReduction="10000"/>
          </a:bodyPr>
          <a:lstStyle/>
          <a:p>
            <a:pPr marL="725488" indent="-725488" algn="l">
              <a:lnSpc>
                <a:spcPct val="110000"/>
              </a:lnSpc>
              <a:spcAft>
                <a:spcPts val="1800"/>
              </a:spcAft>
              <a:buFont typeface="Wingdings" pitchFamily="2" charset="2"/>
              <a:buChar char="n"/>
            </a:pPr>
            <a:r>
              <a:rPr lang="de-DE" dirty="0" smtClean="0"/>
              <a:t>Unser Team besteht aus Technikern,  Ingenieuren, Pädagogen und Partnern aus der Orthopädietechnik.</a:t>
            </a:r>
          </a:p>
          <a:p>
            <a:pPr marL="725488" indent="-725488" algn="l">
              <a:lnSpc>
                <a:spcPct val="110000"/>
              </a:lnSpc>
              <a:spcAft>
                <a:spcPts val="1800"/>
              </a:spcAft>
              <a:buFont typeface="Wingdings" pitchFamily="2" charset="2"/>
              <a:buChar char="n"/>
            </a:pPr>
            <a:r>
              <a:rPr lang="de-DE" dirty="0" smtClean="0"/>
              <a:t>Als technischer und didaktischer Dienstleister arbeiten wir international mit Schulen, Hochschulen, Kammern, </a:t>
            </a:r>
            <a:r>
              <a:rPr lang="de-DE" dirty="0" err="1" smtClean="0"/>
              <a:t>NGO´s</a:t>
            </a:r>
            <a:r>
              <a:rPr lang="de-DE" dirty="0" smtClean="0"/>
              <a:t> und Unternehmen in Handwerk und Medizin zusammen.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1701552" cy="553765"/>
          </a:xfrm>
        </p:spPr>
        <p:txBody>
          <a:bodyPr/>
          <a:lstStyle/>
          <a:p>
            <a:fld id="{D47D4C49-B976-4C0B-A75B-0AF1D0C7D42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1080120"/>
          </a:xfrm>
        </p:spPr>
        <p:txBody>
          <a:bodyPr/>
          <a:lstStyle/>
          <a:p>
            <a:pPr algn="l"/>
            <a:r>
              <a:rPr lang="de-DE" dirty="0" smtClean="0"/>
              <a:t>Wer sind wir, was tun wir…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4C49-B976-4C0B-A75B-0AF1D0C7D42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26" name="Picture 2" descr="Bild in Originalgröße anzei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58" y="1952981"/>
            <a:ext cx="1944216" cy="160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1703387" cy="950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14481"/>
            <a:ext cx="2109788" cy="471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1189037" cy="792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55367"/>
            <a:ext cx="725488" cy="987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5" y="2754719"/>
            <a:ext cx="1900238" cy="534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Users\wolfgang\Desktop\IFRI 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16905" y="3861048"/>
            <a:ext cx="1114962" cy="720080"/>
          </a:xfrm>
          <a:prstGeom prst="rect">
            <a:avLst/>
          </a:prstGeom>
          <a:noFill/>
        </p:spPr>
      </p:pic>
      <p:pic>
        <p:nvPicPr>
          <p:cNvPr id="13" name="Picture 11" descr="DHBW_e_allg_46mm_rgb_3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14973" b="20566"/>
          <a:stretch>
            <a:fillRect/>
          </a:stretch>
        </p:blipFill>
        <p:spPr bwMode="auto">
          <a:xfrm>
            <a:off x="4115475" y="4725144"/>
            <a:ext cx="2227524" cy="9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 descr="GFU 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31043" y="2333234"/>
            <a:ext cx="1309635" cy="93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Gerade Verbindung mit Pfeil 19"/>
          <p:cNvCxnSpPr/>
          <p:nvPr/>
        </p:nvCxnSpPr>
        <p:spPr>
          <a:xfrm>
            <a:off x="4788024" y="2754719"/>
            <a:ext cx="792088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6156176" y="3068960"/>
            <a:ext cx="648072" cy="48749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3942383" y="1132294"/>
            <a:ext cx="53553" cy="101245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804636" y="1226808"/>
            <a:ext cx="687244" cy="100727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2530030" y="2155787"/>
            <a:ext cx="785630" cy="414319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2369881" y="2902589"/>
            <a:ext cx="936105" cy="332742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2575489" y="3281124"/>
            <a:ext cx="855554" cy="65169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6012160" y="4155294"/>
            <a:ext cx="731642" cy="56985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H="1" flipV="1">
            <a:off x="4641529" y="3597222"/>
            <a:ext cx="539999" cy="91189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>
            <a:off x="4788024" y="2931079"/>
            <a:ext cx="762984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4911528" y="1638523"/>
            <a:ext cx="1591752" cy="69471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503280" y="327400"/>
            <a:ext cx="2358152" cy="16561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6732240" y="87068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IRATEC</a:t>
            </a:r>
            <a:r>
              <a:rPr lang="de-D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itchFamily="2" charset="-79"/>
                <a:cs typeface="Aharoni" pitchFamily="2" charset="-79"/>
              </a:rPr>
              <a:t>GmbH</a:t>
            </a:r>
            <a:endParaRPr lang="de-DE" sz="1400" b="1" dirty="0">
              <a:solidFill>
                <a:schemeClr val="tx1">
                  <a:lumMod val="75000"/>
                  <a:lumOff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777698" y="4509120"/>
            <a:ext cx="1158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rgbClr val="FF9900"/>
                </a:solidFill>
              </a:rPr>
              <a:t>GFB</a:t>
            </a:r>
            <a:endParaRPr lang="de-DE" sz="4400" b="1" dirty="0">
              <a:solidFill>
                <a:srgbClr val="FF9900"/>
              </a:solidFill>
            </a:endParaRPr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3632412" y="3498956"/>
            <a:ext cx="269300" cy="867715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6638230" y="1983584"/>
            <a:ext cx="328538" cy="500989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Picture 2" descr="http://www.mayer-rexing.de/fileadmin/layout/images/mayer-rexing-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81" y="457200"/>
            <a:ext cx="1377753" cy="8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Gerade Verbindung mit Pfeil 40"/>
          <p:cNvCxnSpPr/>
          <p:nvPr/>
        </p:nvCxnSpPr>
        <p:spPr>
          <a:xfrm>
            <a:off x="5787520" y="952128"/>
            <a:ext cx="632246" cy="13945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75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136904" cy="1143000"/>
          </a:xfrm>
        </p:spPr>
        <p:txBody>
          <a:bodyPr/>
          <a:lstStyle/>
          <a:p>
            <a:r>
              <a:rPr lang="de-DE" dirty="0" smtClean="0"/>
              <a:t>Februar 2013 bis September 2015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4C49-B976-4C0B-A75B-0AF1D0C7D42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26" name="Picture 2" descr="http://iratec.eu/wordpress/wp-content/uploads/2015/10/figur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7" y="1700808"/>
            <a:ext cx="1825750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ratec.eu/wordpress/wp-content/uploads/2015/10/figure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683"/>
            <a:ext cx="1825751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ratec.eu/wordpress/wp-content/uploads/2015/10/figure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36" y="1700807"/>
            <a:ext cx="410213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9827" y="4612486"/>
            <a:ext cx="135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hlinkClick r:id="rId5" action="ppaction://hlinkfile"/>
          </p:cNvPr>
          <p:cNvSpPr txBox="1"/>
          <p:nvPr/>
        </p:nvSpPr>
        <p:spPr>
          <a:xfrm>
            <a:off x="611560" y="472514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Video ….</a:t>
            </a:r>
            <a:endParaRPr lang="de-DE" dirty="0"/>
          </a:p>
          <a:p>
            <a:r>
              <a:rPr lang="de-DE" sz="800" dirty="0">
                <a:hlinkClick r:id="rId6"/>
              </a:rPr>
              <a:t>http://www.rnf.de/mediathek/video/3-d-drucker-fuer-beinprothesen</a:t>
            </a:r>
            <a:r>
              <a:rPr lang="de-DE" sz="800" dirty="0" smtClean="0">
                <a:hlinkClick r:id="rId6"/>
              </a:rPr>
              <a:t>/</a:t>
            </a:r>
            <a:endParaRPr lang="de-DE" sz="8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07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556793"/>
            <a:ext cx="7632848" cy="4320480"/>
          </a:xfrm>
        </p:spPr>
        <p:txBody>
          <a:bodyPr>
            <a:normAutofit lnSpcReduction="10000"/>
          </a:bodyPr>
          <a:lstStyle/>
          <a:p>
            <a:pPr marL="725488" indent="-725488" algn="l">
              <a:lnSpc>
                <a:spcPct val="110000"/>
              </a:lnSpc>
              <a:spcAft>
                <a:spcPts val="1800"/>
              </a:spcAft>
              <a:buFont typeface="Wingdings" pitchFamily="2" charset="2"/>
              <a:buChar char="n"/>
            </a:pPr>
            <a:r>
              <a:rPr lang="de-DE" dirty="0"/>
              <a:t>B</a:t>
            </a:r>
            <a:r>
              <a:rPr lang="de-DE" dirty="0" smtClean="0"/>
              <a:t>ei allem was wir im Zusammenhang mit der prothetischen Versorgung von Menschen tun, suchen wir konsequent die interdisziplinäre Zusammenarbeit mit kompetenten Orthopädietechnikern, die offen dafür </a:t>
            </a:r>
            <a:r>
              <a:rPr lang="de-DE" dirty="0"/>
              <a:t>sind </a:t>
            </a:r>
            <a:r>
              <a:rPr lang="de-DE" dirty="0" smtClean="0"/>
              <a:t>ihre Produktion in die neue digitale Welt zu lenken.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309320"/>
            <a:ext cx="1701552" cy="553765"/>
          </a:xfrm>
        </p:spPr>
        <p:txBody>
          <a:bodyPr/>
          <a:lstStyle/>
          <a:p>
            <a:fld id="{D47D4C49-B976-4C0B-A75B-0AF1D0C7D42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1080120"/>
          </a:xfrm>
        </p:spPr>
        <p:txBody>
          <a:bodyPr/>
          <a:lstStyle/>
          <a:p>
            <a:r>
              <a:rPr lang="de-DE" dirty="0" smtClean="0"/>
              <a:t>Interdisziplinäre Zusammenarbeit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4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848872" cy="1070992"/>
          </a:xfrm>
        </p:spPr>
        <p:txBody>
          <a:bodyPr/>
          <a:lstStyle/>
          <a:p>
            <a:pPr algn="l"/>
            <a:r>
              <a:rPr lang="de-DE" dirty="0" smtClean="0"/>
              <a:t>Gegenwart nach 4 Jahren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9992" y="1844824"/>
            <a:ext cx="4320480" cy="3024336"/>
          </a:xfrm>
        </p:spPr>
        <p:txBody>
          <a:bodyPr>
            <a:noAutofit/>
          </a:bodyPr>
          <a:lstStyle/>
          <a:p>
            <a:pPr marL="536575" lvl="0" indent="-53657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n"/>
            </a:pPr>
            <a:r>
              <a:rPr lang="de-DE" sz="2400" dirty="0" smtClean="0"/>
              <a:t>ABS gedruckt</a:t>
            </a:r>
          </a:p>
          <a:p>
            <a:pPr marL="536575" lvl="0" indent="-53657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n"/>
            </a:pPr>
            <a:r>
              <a:rPr lang="de-DE" sz="2400" dirty="0" smtClean="0"/>
              <a:t>Scan + </a:t>
            </a:r>
            <a:r>
              <a:rPr lang="de-DE" sz="2400" dirty="0" err="1" smtClean="0"/>
              <a:t>Meshmixer</a:t>
            </a:r>
            <a:r>
              <a:rPr lang="de-DE" sz="2400" dirty="0" smtClean="0"/>
              <a:t> 0.5 h</a:t>
            </a:r>
          </a:p>
          <a:p>
            <a:pPr marL="536575" lvl="0" indent="-53657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n"/>
            </a:pPr>
            <a:r>
              <a:rPr lang="de-DE" sz="2400" dirty="0" smtClean="0"/>
              <a:t>Drucken 18 h</a:t>
            </a:r>
          </a:p>
          <a:p>
            <a:pPr marL="536575" indent="-536575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n"/>
            </a:pPr>
            <a:r>
              <a:rPr lang="de-DE" sz="2400" dirty="0" smtClean="0"/>
              <a:t>Nachbearbeitung 4 h</a:t>
            </a:r>
            <a:endParaRPr lang="de-DE" sz="2400" dirty="0"/>
          </a:p>
          <a:p>
            <a:pPr marL="536575" lvl="0" indent="-53657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n"/>
            </a:pPr>
            <a:r>
              <a:rPr lang="de-DE" sz="2400" dirty="0" smtClean="0"/>
              <a:t>Versand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1520" y="6304235"/>
            <a:ext cx="1701552" cy="553765"/>
          </a:xfrm>
        </p:spPr>
        <p:txBody>
          <a:bodyPr/>
          <a:lstStyle/>
          <a:p>
            <a:fld id="{D47D4C49-B976-4C0B-A75B-0AF1D0C7D424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521" y="2384028"/>
            <a:ext cx="46085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3399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Bildschirmpräsentation (4:3)</PresentationFormat>
  <Paragraphs>132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Wer sind wir, was tun wir…</vt:lpstr>
      <vt:lpstr>PowerPoint-Präsentation</vt:lpstr>
      <vt:lpstr>Februar 2013 bis September 2015</vt:lpstr>
      <vt:lpstr>Interdisziplinäre Zusammenarbeit</vt:lpstr>
      <vt:lpstr>Gegenwart nach 4 Jahren</vt:lpstr>
      <vt:lpstr>Unser Beitrag zu 3D-Prothesen</vt:lpstr>
      <vt:lpstr>OT: Technik, Medizin, Handwerk</vt:lpstr>
      <vt:lpstr>Scannen, editieren, drucken</vt:lpstr>
      <vt:lpstr>Die Prozesskette</vt:lpstr>
      <vt:lpstr>Geräte, Software und Praxis</vt:lpstr>
      <vt:lpstr>PowerPoint-Präsentation</vt:lpstr>
      <vt:lpstr>PowerPoint-Präsentation</vt:lpstr>
      <vt:lpstr>3D Technologie aus der  IT-Perspektive</vt:lpstr>
      <vt:lpstr>Kooperations App Entwicklung</vt:lpstr>
      <vt:lpstr>Forschung über ZIM</vt:lpstr>
      <vt:lpstr>DHBW Hochschulkooperation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hartmape</dc:creator>
  <cp:lastModifiedBy>Test</cp:lastModifiedBy>
  <cp:revision>132</cp:revision>
  <cp:lastPrinted>2015-06-10T13:37:56Z</cp:lastPrinted>
  <dcterms:created xsi:type="dcterms:W3CDTF">2015-03-03T12:02:58Z</dcterms:created>
  <dcterms:modified xsi:type="dcterms:W3CDTF">2016-09-03T14:03:13Z</dcterms:modified>
</cp:coreProperties>
</file>